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heC5Cvc7qmHC/2lhAiS7CngKg4J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Nolan</a:t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" name="Google Shape;2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problems: squirrels and the issues they cause the bird watchers such as </a:t>
            </a:r>
            <a:r>
              <a:rPr lang="en-US"/>
              <a:t>financial</a:t>
            </a:r>
            <a:r>
              <a:rPr lang="en-US"/>
              <a:t> drain, damage, and scaring the birds</a:t>
            </a:r>
            <a:br>
              <a:rPr lang="en-US"/>
            </a:br>
            <a:r>
              <a:rPr lang="en-US"/>
              <a:t>failed solutions: weighted perches, cages that only fit birds, </a:t>
            </a:r>
            <a:r>
              <a:rPr lang="en-US"/>
              <a:t>slippery</a:t>
            </a:r>
            <a:r>
              <a:rPr lang="en-US"/>
              <a:t> domes these don’t work because squirrel are amazing at parkour, they are </a:t>
            </a:r>
            <a:r>
              <a:rPr lang="en-US"/>
              <a:t>flexibly</a:t>
            </a:r>
            <a:r>
              <a:rPr lang="en-US"/>
              <a:t> an can fit in between the cages</a:t>
            </a:r>
            <a:br>
              <a:rPr lang="en-US"/>
            </a:br>
            <a:endParaRPr/>
          </a:p>
        </p:txBody>
      </p:sp>
      <p:sp>
        <p:nvSpPr>
          <p:cNvPr id="27" name="Google Shape;2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Wyatt</a:t>
            </a:r>
            <a:endParaRPr/>
          </a:p>
        </p:txBody>
      </p:sp>
      <p:sp>
        <p:nvSpPr>
          <p:cNvPr id="51" name="Google Shape;51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Ben</a:t>
            </a:r>
            <a:endParaRPr/>
          </a:p>
        </p:txBody>
      </p:sp>
      <p:sp>
        <p:nvSpPr>
          <p:cNvPr id="80" name="Google Shape;8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Kenny</a:t>
            </a:r>
            <a:endParaRPr/>
          </a:p>
        </p:txBody>
      </p:sp>
      <p:sp>
        <p:nvSpPr>
          <p:cNvPr id="108" name="Google Shape;10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Jack</a:t>
            </a:r>
            <a:endParaRPr/>
          </a:p>
        </p:txBody>
      </p:sp>
      <p:sp>
        <p:nvSpPr>
          <p:cNvPr id="157" name="Google Shape;157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A1B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7BC62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1"/>
          <p:cNvSpPr/>
          <p:nvPr/>
        </p:nvSpPr>
        <p:spPr>
          <a:xfrm>
            <a:off x="6089197" y="-59975"/>
            <a:ext cx="5029200" cy="5029200"/>
          </a:xfrm>
          <a:prstGeom prst="ellipse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1"/>
          <p:cNvSpPr/>
          <p:nvPr/>
        </p:nvSpPr>
        <p:spPr>
          <a:xfrm>
            <a:off x="6454907" y="305735"/>
            <a:ext cx="4297800" cy="4297800"/>
          </a:xfrm>
          <a:prstGeom prst="ellipse">
            <a:avLst/>
          </a:prstGeom>
          <a:solidFill>
            <a:srgbClr val="1E3A1F"/>
          </a:solidFill>
          <a:ln cap="flat" cmpd="sng" w="12700">
            <a:solidFill>
              <a:srgbClr val="1E3A1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457200" y="1005840"/>
            <a:ext cx="5943600" cy="1188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Trebuchet MS"/>
              <a:buNone/>
            </a:pPr>
            <a:r>
              <a:rPr b="1" i="0" lang="en-US" sz="38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🐦 Squirrely Bird Feeder</a:t>
            </a:r>
            <a:endParaRPr b="0" i="0" sz="3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1"/>
          <p:cNvSpPr/>
          <p:nvPr/>
        </p:nvSpPr>
        <p:spPr>
          <a:xfrm>
            <a:off x="457200" y="2286000"/>
            <a:ext cx="5486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97BC62"/>
                </a:solidFill>
                <a:latin typeface="Calibri"/>
                <a:ea typeface="Calibri"/>
                <a:cs typeface="Calibri"/>
                <a:sym typeface="Calibri"/>
              </a:rPr>
              <a:t>Smart AI-Powered Squirrel Deterrent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Google Shape;21;p1"/>
          <p:cNvSpPr/>
          <p:nvPr/>
        </p:nvSpPr>
        <p:spPr>
          <a:xfrm>
            <a:off x="457200" y="292608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AAAAAA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AAAAAA"/>
                </a:solidFill>
                <a:latin typeface="Calibri"/>
                <a:ea typeface="Calibri"/>
                <a:cs typeface="Calibri"/>
                <a:sym typeface="Calibri"/>
              </a:rPr>
              <a:t>Lightning Talk  •  Problem &amp; User Needs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1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97BC62"/>
                </a:solidFill>
                <a:latin typeface="Calibri"/>
                <a:ea typeface="Calibri"/>
                <a:cs typeface="Calibri"/>
                <a:sym typeface="Calibri"/>
              </a:rPr>
              <a:t>Problem Statement  |  User Groups  |  User Needs  |  Conclusions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" name="Google Shape;30;p2"/>
          <p:cNvSpPr/>
          <p:nvPr/>
        </p:nvSpPr>
        <p:spPr>
          <a:xfrm>
            <a:off x="457205" y="274320"/>
            <a:ext cx="8229600" cy="594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3200"/>
              <a:buFont typeface="Trebuchet MS"/>
              <a:buNone/>
            </a:pPr>
            <a:r>
              <a:rPr b="1" i="0" lang="en-US" sz="32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The Problem Stateme</a:t>
            </a:r>
            <a:r>
              <a:rPr b="1" lang="en-US" sz="3200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nt 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411480" y="1051560"/>
            <a:ext cx="2651760" cy="30175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2"/>
          <p:cNvSpPr/>
          <p:nvPr/>
        </p:nvSpPr>
        <p:spPr>
          <a:xfrm>
            <a:off x="411480" y="1051560"/>
            <a:ext cx="2651760" cy="109728"/>
          </a:xfrm>
          <a:prstGeom prst="rect">
            <a:avLst/>
          </a:prstGeom>
          <a:solidFill>
            <a:srgbClr val="97BC62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2"/>
          <p:cNvSpPr/>
          <p:nvPr/>
        </p:nvSpPr>
        <p:spPr>
          <a:xfrm>
            <a:off x="1234440" y="1325880"/>
            <a:ext cx="1005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🐿️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521208" y="2011680"/>
            <a:ext cx="243230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Squirrel Invasion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539496" y="2468880"/>
            <a:ext cx="2395728" cy="1417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Highly intelligent, agile squirrels outmaneuver traditional mechanical deterrents and dominate bird feeders.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3291840" y="1051560"/>
            <a:ext cx="2651760" cy="30175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3291840" y="1051560"/>
            <a:ext cx="2651760" cy="109728"/>
          </a:xfrm>
          <a:prstGeom prst="rect">
            <a:avLst/>
          </a:prstGeom>
          <a:solidFill>
            <a:srgbClr val="97BC62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4114800" y="1325880"/>
            <a:ext cx="1005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💸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3401568" y="2011680"/>
            <a:ext cx="243230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Financial Drain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3419856" y="2468880"/>
            <a:ext cx="2395728" cy="1417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Bird enthusiasts waste significant money on premium seed that feeds pests instead of their target birds.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2"/>
          <p:cNvSpPr/>
          <p:nvPr/>
        </p:nvSpPr>
        <p:spPr>
          <a:xfrm>
            <a:off x="6172200" y="1051560"/>
            <a:ext cx="2651760" cy="301752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"/>
          <p:cNvSpPr/>
          <p:nvPr/>
        </p:nvSpPr>
        <p:spPr>
          <a:xfrm>
            <a:off x="6172200" y="1051560"/>
            <a:ext cx="2651760" cy="109728"/>
          </a:xfrm>
          <a:prstGeom prst="rect">
            <a:avLst/>
          </a:prstGeom>
          <a:solidFill>
            <a:srgbClr val="97BC62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2"/>
          <p:cNvSpPr/>
          <p:nvPr/>
        </p:nvSpPr>
        <p:spPr>
          <a:xfrm>
            <a:off x="6995160" y="1325880"/>
            <a:ext cx="100584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Calibri"/>
              <a:buNone/>
            </a:pPr>
            <a:r>
              <a:rPr b="0" i="0" lang="en-US" sz="3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❌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6281928" y="2011680"/>
            <a:ext cx="2432304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Failed Solutions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2"/>
          <p:cNvSpPr/>
          <p:nvPr/>
        </p:nvSpPr>
        <p:spPr>
          <a:xfrm>
            <a:off x="6300216" y="2468880"/>
            <a:ext cx="2395728" cy="1417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150"/>
              <a:buFont typeface="Calibri"/>
              <a:buNone/>
            </a:pPr>
            <a:r>
              <a:rPr b="0" i="0" lang="en-US" sz="11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Plastic domes, slippery poles, and passive barriers create an expensive, endless cycle with no lasting results.</a:t>
            </a:r>
            <a:endParaRPr b="0" i="0" sz="11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2"/>
          <p:cNvSpPr/>
          <p:nvPr/>
        </p:nvSpPr>
        <p:spPr>
          <a:xfrm>
            <a:off x="411480" y="4297680"/>
            <a:ext cx="8321040" cy="594360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2"/>
          <p:cNvSpPr/>
          <p:nvPr/>
        </p:nvSpPr>
        <p:spPr>
          <a:xfrm>
            <a:off x="457200" y="4297680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0" i="1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How do we maintain the integrity of bird feeders when resources are depleted by relentless squirrel populations?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A1B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4A223"/>
          </a:solidFill>
          <a:ln cap="flat" cmpd="sng" w="12700">
            <a:solidFill>
              <a:srgbClr val="F4A2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Trebuchet MS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Our Solution: Squirrely Bird Feeder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777240" y="1143000"/>
            <a:ext cx="1234440" cy="1234440"/>
          </a:xfrm>
          <a:prstGeom prst="ellipse">
            <a:avLst/>
          </a:prstGeom>
          <a:solidFill>
            <a:srgbClr val="2C5F2D"/>
          </a:solidFill>
          <a:ln cap="flat" cmpd="sng" w="254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>
            <a:off x="777240" y="1143000"/>
            <a:ext cx="123444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📷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3"/>
          <p:cNvSpPr/>
          <p:nvPr/>
        </p:nvSpPr>
        <p:spPr>
          <a:xfrm>
            <a:off x="365760" y="25146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Motion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Camera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3"/>
          <p:cNvSpPr/>
          <p:nvPr/>
        </p:nvSpPr>
        <p:spPr>
          <a:xfrm>
            <a:off x="365760" y="301752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Detects movement at feeder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2286000" y="1682496"/>
            <a:ext cx="347472" cy="73152"/>
          </a:xfrm>
          <a:prstGeom prst="rect">
            <a:avLst/>
          </a:prstGeom>
          <a:solidFill>
            <a:srgbClr val="F4A223"/>
          </a:solidFill>
          <a:ln cap="flat" cmpd="sng" w="12700">
            <a:solidFill>
              <a:srgbClr val="F4A2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3"/>
          <p:cNvSpPr/>
          <p:nvPr/>
        </p:nvSpPr>
        <p:spPr>
          <a:xfrm>
            <a:off x="2926080" y="1143000"/>
            <a:ext cx="1234440" cy="1234440"/>
          </a:xfrm>
          <a:prstGeom prst="ellipse">
            <a:avLst/>
          </a:prstGeom>
          <a:solidFill>
            <a:srgbClr val="2C5F2D"/>
          </a:solidFill>
          <a:ln cap="flat" cmpd="sng" w="254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3"/>
          <p:cNvSpPr/>
          <p:nvPr/>
        </p:nvSpPr>
        <p:spPr>
          <a:xfrm>
            <a:off x="2926080" y="1143000"/>
            <a:ext cx="123444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🤖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3"/>
          <p:cNvSpPr/>
          <p:nvPr/>
        </p:nvSpPr>
        <p:spPr>
          <a:xfrm>
            <a:off x="2514600" y="25146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AI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Classifier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2514600" y="301752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Identifies squirrel vs. bird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4434840" y="1682496"/>
            <a:ext cx="347472" cy="73152"/>
          </a:xfrm>
          <a:prstGeom prst="rect">
            <a:avLst/>
          </a:prstGeom>
          <a:solidFill>
            <a:srgbClr val="F4A223"/>
          </a:solidFill>
          <a:ln cap="flat" cmpd="sng" w="12700">
            <a:solidFill>
              <a:srgbClr val="F4A2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"/>
          <p:cNvSpPr/>
          <p:nvPr/>
        </p:nvSpPr>
        <p:spPr>
          <a:xfrm>
            <a:off x="5074920" y="1143000"/>
            <a:ext cx="1234440" cy="1234440"/>
          </a:xfrm>
          <a:prstGeom prst="ellipse">
            <a:avLst/>
          </a:prstGeom>
          <a:solidFill>
            <a:srgbClr val="2C5F2D"/>
          </a:solidFill>
          <a:ln cap="flat" cmpd="sng" w="254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3"/>
          <p:cNvSpPr/>
          <p:nvPr/>
        </p:nvSpPr>
        <p:spPr>
          <a:xfrm>
            <a:off x="5074920" y="1143000"/>
            <a:ext cx="123444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⚡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4663440" y="25146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Deterrent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Trigger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4663440" y="301752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Gate or mild electric shock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6583680" y="1682496"/>
            <a:ext cx="347472" cy="73152"/>
          </a:xfrm>
          <a:prstGeom prst="rect">
            <a:avLst/>
          </a:prstGeom>
          <a:solidFill>
            <a:srgbClr val="F4A223"/>
          </a:solidFill>
          <a:ln cap="flat" cmpd="sng" w="12700">
            <a:solidFill>
              <a:srgbClr val="F4A2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3"/>
          <p:cNvSpPr/>
          <p:nvPr/>
        </p:nvSpPr>
        <p:spPr>
          <a:xfrm>
            <a:off x="7223760" y="1143000"/>
            <a:ext cx="1234440" cy="1234440"/>
          </a:xfrm>
          <a:prstGeom prst="ellipse">
            <a:avLst/>
          </a:prstGeom>
          <a:solidFill>
            <a:srgbClr val="2C5F2D"/>
          </a:solidFill>
          <a:ln cap="flat" cmpd="sng" w="254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3"/>
          <p:cNvSpPr/>
          <p:nvPr/>
        </p:nvSpPr>
        <p:spPr>
          <a:xfrm>
            <a:off x="7223760" y="1143000"/>
            <a:ext cx="1234440" cy="12344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📸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6812280" y="251460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Bird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Doorbell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6812280" y="3017520"/>
            <a:ext cx="2057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Captures &amp; stores bird photos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365760" y="3749040"/>
            <a:ext cx="8412480" cy="1097280"/>
          </a:xfrm>
          <a:prstGeom prst="rect">
            <a:avLst/>
          </a:prstGeom>
          <a:solidFill>
            <a:srgbClr val="1A3A1B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3"/>
          <p:cNvSpPr/>
          <p:nvPr/>
        </p:nvSpPr>
        <p:spPr>
          <a:xfrm>
            <a:off x="594360" y="3794760"/>
            <a:ext cx="1828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Key Constraints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3"/>
          <p:cNvSpPr/>
          <p:nvPr/>
        </p:nvSpPr>
        <p:spPr>
          <a:xfrm>
            <a:off x="594360" y="4114800"/>
            <a:ext cx="795528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🔋 Independent power (battery/solar)   💰 Under $500 budget</a:t>
            </a:r>
            <a:r>
              <a:rPr lang="en-US" sz="13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EF4E8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4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4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3200"/>
              <a:buFont typeface="Trebuchet MS"/>
              <a:buNone/>
            </a:pPr>
            <a:r>
              <a:rPr b="1" i="0" lang="en-US" sz="32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Who Are Our Users?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274320" y="1005840"/>
            <a:ext cx="2743200" cy="38404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DEB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4"/>
          <p:cNvSpPr/>
          <p:nvPr/>
        </p:nvSpPr>
        <p:spPr>
          <a:xfrm>
            <a:off x="274320" y="1005840"/>
            <a:ext cx="2743200" cy="128016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"/>
          <p:cNvSpPr/>
          <p:nvPr/>
        </p:nvSpPr>
        <p:spPr>
          <a:xfrm>
            <a:off x="274320" y="1188720"/>
            <a:ext cx="27432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🏡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384048" y="1828800"/>
            <a:ext cx="2523744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Casual Backyard Birdwatcher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402336" y="2377440"/>
            <a:ext cx="2487168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Homeowners &amp; families who enjoy 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bird watching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as a relaxing hobby. They have a feeder on their deck or yard and want it to "just work."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4"/>
          <p:cNvSpPr/>
          <p:nvPr/>
        </p:nvSpPr>
        <p:spPr>
          <a:xfrm>
            <a:off x="402336" y="324612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Needs: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402336" y="3520440"/>
            <a:ext cx="2487168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Stop squirrels from stealing seed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Low-maintenance, set-it-and-forget-it solution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Easy refill &amp; minimal upkeep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4"/>
          <p:cNvSpPr/>
          <p:nvPr/>
        </p:nvSpPr>
        <p:spPr>
          <a:xfrm>
            <a:off x="3218688" y="1005840"/>
            <a:ext cx="2743200" cy="38404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DEB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4"/>
          <p:cNvSpPr/>
          <p:nvPr/>
        </p:nvSpPr>
        <p:spPr>
          <a:xfrm>
            <a:off x="3218688" y="1005840"/>
            <a:ext cx="2743200" cy="128016"/>
          </a:xfrm>
          <a:prstGeom prst="rect">
            <a:avLst/>
          </a:prstGeom>
          <a:solidFill>
            <a:srgbClr val="1A6B4A"/>
          </a:solidFill>
          <a:ln cap="flat" cmpd="sng" w="12700">
            <a:solidFill>
              <a:srgbClr val="1A6B4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"/>
          <p:cNvSpPr/>
          <p:nvPr/>
        </p:nvSpPr>
        <p:spPr>
          <a:xfrm>
            <a:off x="3218688" y="1188720"/>
            <a:ext cx="27432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🔭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4"/>
          <p:cNvSpPr/>
          <p:nvPr/>
        </p:nvSpPr>
        <p:spPr>
          <a:xfrm>
            <a:off x="3328416" y="1828800"/>
            <a:ext cx="2523744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6B4A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1A6B4A"/>
                </a:solidFill>
                <a:latin typeface="Trebuchet MS"/>
                <a:ea typeface="Trebuchet MS"/>
                <a:cs typeface="Trebuchet MS"/>
                <a:sym typeface="Trebuchet MS"/>
              </a:rPr>
              <a:t>Serious Avian Enthusiast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4"/>
          <p:cNvSpPr/>
          <p:nvPr/>
        </p:nvSpPr>
        <p:spPr>
          <a:xfrm>
            <a:off x="3346704" y="2377440"/>
            <a:ext cx="2487168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Experienced bird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watchers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who actively track species, keep logs, and want to attract specific, sometimes rare birds. Feeder exclusivity is critical.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4"/>
          <p:cNvSpPr/>
          <p:nvPr/>
        </p:nvSpPr>
        <p:spPr>
          <a:xfrm>
            <a:off x="3346704" y="324612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A6B4A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1A6B4A"/>
                </a:solidFill>
                <a:latin typeface="Trebuchet MS"/>
                <a:ea typeface="Trebuchet MS"/>
                <a:cs typeface="Trebuchet MS"/>
                <a:sym typeface="Trebuchet MS"/>
              </a:rPr>
              <a:t>Needs: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4"/>
          <p:cNvSpPr/>
          <p:nvPr/>
        </p:nvSpPr>
        <p:spPr>
          <a:xfrm>
            <a:off x="3346704" y="3520440"/>
            <a:ext cx="2487168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Selective feeding for target species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Record &amp; document all bird visits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Deter non-target bird species (stretch goal)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4"/>
          <p:cNvSpPr/>
          <p:nvPr/>
        </p:nvSpPr>
        <p:spPr>
          <a:xfrm>
            <a:off x="6163056" y="1005840"/>
            <a:ext cx="2743200" cy="3840480"/>
          </a:xfrm>
          <a:prstGeom prst="rect">
            <a:avLst/>
          </a:prstGeom>
          <a:solidFill>
            <a:srgbClr val="FFFFFF"/>
          </a:solidFill>
          <a:ln cap="flat" cmpd="sng" w="12700">
            <a:solidFill>
              <a:srgbClr val="D0DEBA"/>
            </a:solidFill>
            <a:prstDash val="solid"/>
            <a:round/>
            <a:headEnd len="sm" w="sm" type="none"/>
            <a:tailEnd len="sm" w="sm" type="none"/>
          </a:ln>
          <a:effectLst>
            <a:outerShdw blurRad="101600" rotWithShape="0" algn="bl" dir="8100000" dist="25400">
              <a:srgbClr val="000000">
                <a:alpha val="7843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4"/>
          <p:cNvSpPr/>
          <p:nvPr/>
        </p:nvSpPr>
        <p:spPr>
          <a:xfrm>
            <a:off x="6163056" y="1005840"/>
            <a:ext cx="2743200" cy="128016"/>
          </a:xfrm>
          <a:prstGeom prst="rect">
            <a:avLst/>
          </a:prstGeom>
          <a:solidFill>
            <a:srgbClr val="556B2F"/>
          </a:solidFill>
          <a:ln cap="flat" cmpd="sng" w="12700">
            <a:solidFill>
              <a:srgbClr val="556B2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4"/>
          <p:cNvSpPr/>
          <p:nvPr/>
        </p:nvSpPr>
        <p:spPr>
          <a:xfrm>
            <a:off x="6163056" y="1188720"/>
            <a:ext cx="27432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🌿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4"/>
          <p:cNvSpPr/>
          <p:nvPr/>
        </p:nvSpPr>
        <p:spPr>
          <a:xfrm>
            <a:off x="6272784" y="1828800"/>
            <a:ext cx="2523744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556B2F"/>
              </a:buClr>
              <a:buSzPts val="1300"/>
              <a:buFont typeface="Trebuchet MS"/>
              <a:buNone/>
            </a:pPr>
            <a:r>
              <a:rPr b="1" i="0" lang="en-US" sz="1300" u="none" cap="none" strike="noStrike">
                <a:solidFill>
                  <a:srgbClr val="556B2F"/>
                </a:solidFill>
                <a:latin typeface="Trebuchet MS"/>
                <a:ea typeface="Trebuchet MS"/>
                <a:cs typeface="Trebuchet MS"/>
                <a:sym typeface="Trebuchet MS"/>
              </a:rPr>
              <a:t>Eco-Conscious Homeowner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4"/>
          <p:cNvSpPr/>
          <p:nvPr/>
        </p:nvSpPr>
        <p:spPr>
          <a:xfrm>
            <a:off x="6291072" y="2377440"/>
            <a:ext cx="2487168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Environmentally aware homeowners who want to manage nuisance wildlife humanely (no traps, no toxins, no harm to the local ecosystem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4"/>
          <p:cNvSpPr/>
          <p:nvPr/>
        </p:nvSpPr>
        <p:spPr>
          <a:xfrm>
            <a:off x="6291072" y="3246120"/>
            <a:ext cx="2487168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556B2F"/>
              </a:buClr>
              <a:buSzPts val="1100"/>
              <a:buFont typeface="Trebuchet MS"/>
              <a:buNone/>
            </a:pPr>
            <a:r>
              <a:rPr b="1" i="0" lang="en-US" sz="1100" u="none" cap="none" strike="noStrike">
                <a:solidFill>
                  <a:srgbClr val="556B2F"/>
                </a:solidFill>
                <a:latin typeface="Trebuchet MS"/>
                <a:ea typeface="Trebuchet MS"/>
                <a:cs typeface="Trebuchet MS"/>
                <a:sym typeface="Trebuchet MS"/>
              </a:rPr>
              <a:t>Needs: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4"/>
          <p:cNvSpPr/>
          <p:nvPr/>
        </p:nvSpPr>
        <p:spPr>
          <a:xfrm>
            <a:off x="6291072" y="3520440"/>
            <a:ext cx="2487168" cy="1097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Humane, non-lethal deterrence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Safe for local wildlife &amp; environment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Char char="•"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Reduce risk of resorting to harmful chemicals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5F5F5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7BC62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5"/>
          <p:cNvSpPr/>
          <p:nvPr/>
        </p:nvSpPr>
        <p:spPr>
          <a:xfrm>
            <a:off x="365760" y="274320"/>
            <a:ext cx="841248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2C5F2D"/>
              </a:buClr>
              <a:buSzPts val="3000"/>
              <a:buFont typeface="Trebuchet MS"/>
              <a:buNone/>
            </a:pPr>
            <a:r>
              <a:rPr b="1" i="0" lang="en-US" sz="3000" u="none" cap="none" strike="noStrike">
                <a:solidFill>
                  <a:srgbClr val="2C5F2D"/>
                </a:solidFill>
                <a:latin typeface="Trebuchet MS"/>
                <a:ea typeface="Trebuchet MS"/>
                <a:cs typeface="Trebuchet MS"/>
                <a:sym typeface="Trebuchet MS"/>
              </a:rPr>
              <a:t>User Needs &amp; How We Meet Them</a:t>
            </a:r>
            <a:endParaRPr b="0" i="0" sz="3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320040" y="1005840"/>
            <a:ext cx="2057400" cy="384048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5"/>
          <p:cNvSpPr/>
          <p:nvPr/>
        </p:nvSpPr>
        <p:spPr>
          <a:xfrm>
            <a:off x="411480" y="1005840"/>
            <a:ext cx="19659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User Group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2468880" y="1005840"/>
            <a:ext cx="2057400" cy="384048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5"/>
          <p:cNvSpPr/>
          <p:nvPr/>
        </p:nvSpPr>
        <p:spPr>
          <a:xfrm>
            <a:off x="2560320" y="1005840"/>
            <a:ext cx="19659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Core Need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4663440" y="1005840"/>
            <a:ext cx="2057400" cy="384048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"/>
          <p:cNvSpPr/>
          <p:nvPr/>
        </p:nvSpPr>
        <p:spPr>
          <a:xfrm>
            <a:off x="4754880" y="1005840"/>
            <a:ext cx="196596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Trebuchet MS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Our Solution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5"/>
          <p:cNvSpPr/>
          <p:nvPr/>
        </p:nvSpPr>
        <p:spPr>
          <a:xfrm>
            <a:off x="320040" y="1389888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5"/>
          <p:cNvSpPr/>
          <p:nvPr/>
        </p:nvSpPr>
        <p:spPr>
          <a:xfrm>
            <a:off x="411480" y="1389888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🏡 Casual Birdwatcher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2468880" y="1389888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5"/>
          <p:cNvSpPr/>
          <p:nvPr/>
        </p:nvSpPr>
        <p:spPr>
          <a:xfrm>
            <a:off x="2560320" y="1389888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Stop seed theft by squirrels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4663440" y="1389888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"/>
          <p:cNvSpPr/>
          <p:nvPr/>
        </p:nvSpPr>
        <p:spPr>
          <a:xfrm>
            <a:off x="4754880" y="1389888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AI-triggered gate deters squirrels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320040" y="1911096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411480" y="1911096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🏡 Casual Birdwatcher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2468880" y="1911096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5"/>
          <p:cNvSpPr/>
          <p:nvPr/>
        </p:nvSpPr>
        <p:spPr>
          <a:xfrm>
            <a:off x="2560320" y="1911096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Low-maintenance, automated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4663440" y="1911096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5"/>
          <p:cNvSpPr/>
          <p:nvPr/>
        </p:nvSpPr>
        <p:spPr>
          <a:xfrm>
            <a:off x="4754880" y="1911096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Fully autonomous 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no user action required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320040" y="2432304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5"/>
          <p:cNvSpPr/>
          <p:nvPr/>
        </p:nvSpPr>
        <p:spPr>
          <a:xfrm>
            <a:off x="411480" y="2432304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🔭 Serious Enthusiast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2468880" y="2432304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5"/>
          <p:cNvSpPr/>
          <p:nvPr/>
        </p:nvSpPr>
        <p:spPr>
          <a:xfrm>
            <a:off x="2560320" y="2432304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Selective feeding environment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4663440" y="2432304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>
            <a:off x="4754880" y="2432304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Species-level AI detection controls feeder access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320040" y="2953512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411480" y="2953512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🔭 Serious Enthusiast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2468880" y="2953512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2560320" y="2953512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Record &amp; document bird visits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5"/>
          <p:cNvSpPr/>
          <p:nvPr/>
        </p:nvSpPr>
        <p:spPr>
          <a:xfrm>
            <a:off x="4663440" y="2953512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>
            <a:off x="4754880" y="2953512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Camera captures &amp; stores images of target birds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320040" y="3474720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5"/>
          <p:cNvSpPr/>
          <p:nvPr/>
        </p:nvSpPr>
        <p:spPr>
          <a:xfrm>
            <a:off x="411480" y="3474720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🌿 Eco-Conscious 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Homeo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wner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2468880" y="3474720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"/>
          <p:cNvSpPr/>
          <p:nvPr/>
        </p:nvSpPr>
        <p:spPr>
          <a:xfrm>
            <a:off x="2560320" y="3474720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Humane, non-lethal deterrence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4663440" y="3474720"/>
            <a:ext cx="2057400" cy="521208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5"/>
          <p:cNvSpPr/>
          <p:nvPr/>
        </p:nvSpPr>
        <p:spPr>
          <a:xfrm>
            <a:off x="4754880" y="3474720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Gate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-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safe, deters without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causing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 harm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320040" y="3995928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5"/>
          <p:cNvSpPr/>
          <p:nvPr/>
        </p:nvSpPr>
        <p:spPr>
          <a:xfrm>
            <a:off x="411480" y="3995928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🌿 Eco-Conscious </a:t>
            </a:r>
            <a:r>
              <a:rPr lang="en-US" sz="1050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Homeo</a:t>
            </a: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wner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5"/>
          <p:cNvSpPr/>
          <p:nvPr/>
        </p:nvSpPr>
        <p:spPr>
          <a:xfrm>
            <a:off x="2468880" y="3995928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5"/>
          <p:cNvSpPr/>
          <p:nvPr/>
        </p:nvSpPr>
        <p:spPr>
          <a:xfrm>
            <a:off x="2560320" y="3995928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No harmful chemicals or traps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5"/>
          <p:cNvSpPr/>
          <p:nvPr/>
        </p:nvSpPr>
        <p:spPr>
          <a:xfrm>
            <a:off x="4663440" y="3995928"/>
            <a:ext cx="2057400" cy="521208"/>
          </a:xfrm>
          <a:prstGeom prst="rect">
            <a:avLst/>
          </a:prstGeom>
          <a:solidFill>
            <a:srgbClr val="EEF5E8"/>
          </a:solidFill>
          <a:ln cap="flat" cmpd="sng" w="9525">
            <a:solidFill>
              <a:srgbClr val="D8E8C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5"/>
          <p:cNvSpPr/>
          <p:nvPr/>
        </p:nvSpPr>
        <p:spPr>
          <a:xfrm>
            <a:off x="4754880" y="3995928"/>
            <a:ext cx="192024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1E1E1E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1E1E1E"/>
                </a:solidFill>
                <a:latin typeface="Calibri"/>
                <a:ea typeface="Calibri"/>
                <a:cs typeface="Calibri"/>
                <a:sym typeface="Calibri"/>
              </a:rPr>
              <a:t>Electronic deterrence eliminates need for toxins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3A1B"/>
        </a:solid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F4A223"/>
          </a:solidFill>
          <a:ln cap="flat" cmpd="sng" w="12700">
            <a:solidFill>
              <a:srgbClr val="F4A22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400"/>
              <a:buFont typeface="Trebuchet MS"/>
              <a:buNone/>
            </a:pPr>
            <a:r>
              <a:rPr b="1" i="0" lang="en-US" sz="34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Conclusions</a:t>
            </a:r>
            <a:endParaRPr b="0" i="0" sz="3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6"/>
          <p:cNvSpPr/>
          <p:nvPr/>
        </p:nvSpPr>
        <p:spPr>
          <a:xfrm>
            <a:off x="365760" y="1097280"/>
            <a:ext cx="4114800" cy="1600200"/>
          </a:xfrm>
          <a:prstGeom prst="rect">
            <a:avLst/>
          </a:prstGeom>
          <a:solidFill>
            <a:srgbClr val="1E3A1F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bl" dir="8100000" dist="38100">
              <a:srgbClr val="000000">
                <a:alpha val="2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6"/>
          <p:cNvSpPr/>
          <p:nvPr/>
        </p:nvSpPr>
        <p:spPr>
          <a:xfrm>
            <a:off x="475488" y="1234440"/>
            <a:ext cx="502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4A223"/>
              </a:buClr>
              <a:buSzPts val="2000"/>
              <a:buFont typeface="Trebuchet MS"/>
              <a:buNone/>
            </a:pPr>
            <a:r>
              <a:rPr b="1" i="0" lang="en-US" sz="2000" u="none" cap="none" strike="noStrike">
                <a:solidFill>
                  <a:srgbClr val="F4A223"/>
                </a:solidFill>
                <a:latin typeface="Trebuchet MS"/>
                <a:ea typeface="Trebuchet MS"/>
                <a:cs typeface="Trebuchet MS"/>
                <a:sym typeface="Trebuchet MS"/>
              </a:rPr>
              <a:t>01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1024128" y="123444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Clearly Defined Problem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530352" y="1664208"/>
            <a:ext cx="3794760" cy="89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Squirrels deplete bird feeders, waste money, and frustrate hobbyists. Static barriers consistently fail against intelligent animals.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4754880" y="1097280"/>
            <a:ext cx="4114800" cy="1600200"/>
          </a:xfrm>
          <a:prstGeom prst="rect">
            <a:avLst/>
          </a:prstGeom>
          <a:solidFill>
            <a:srgbClr val="1E3A1F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bl" dir="8100000" dist="38100">
              <a:srgbClr val="000000">
                <a:alpha val="2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6"/>
          <p:cNvSpPr/>
          <p:nvPr/>
        </p:nvSpPr>
        <p:spPr>
          <a:xfrm>
            <a:off x="4864608" y="1234440"/>
            <a:ext cx="502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4A223"/>
              </a:buClr>
              <a:buSzPts val="2000"/>
              <a:buFont typeface="Trebuchet MS"/>
              <a:buNone/>
            </a:pPr>
            <a:r>
              <a:rPr b="1" i="0" lang="en-US" sz="2000" u="none" cap="none" strike="noStrike">
                <a:solidFill>
                  <a:srgbClr val="F4A223"/>
                </a:solidFill>
                <a:latin typeface="Trebuchet MS"/>
                <a:ea typeface="Trebuchet MS"/>
                <a:cs typeface="Trebuchet MS"/>
                <a:sym typeface="Trebuchet MS"/>
              </a:rPr>
              <a:t>02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5413248" y="123444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Three Distinct User Groups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Google Shape;168;p6"/>
          <p:cNvSpPr/>
          <p:nvPr/>
        </p:nvSpPr>
        <p:spPr>
          <a:xfrm>
            <a:off x="4919472" y="1664208"/>
            <a:ext cx="3794760" cy="89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Casual watchers, serious enthusiasts, and eco-conscious owners each have unique, addressable needs our system meets.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6"/>
          <p:cNvSpPr/>
          <p:nvPr/>
        </p:nvSpPr>
        <p:spPr>
          <a:xfrm>
            <a:off x="365760" y="2971800"/>
            <a:ext cx="4114800" cy="1600200"/>
          </a:xfrm>
          <a:prstGeom prst="rect">
            <a:avLst/>
          </a:prstGeom>
          <a:solidFill>
            <a:srgbClr val="1E3A1F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bl" dir="8100000" dist="38100">
              <a:srgbClr val="000000">
                <a:alpha val="2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6"/>
          <p:cNvSpPr/>
          <p:nvPr/>
        </p:nvSpPr>
        <p:spPr>
          <a:xfrm>
            <a:off x="475488" y="3108960"/>
            <a:ext cx="502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4A223"/>
              </a:buClr>
              <a:buSzPts val="2000"/>
              <a:buFont typeface="Trebuchet MS"/>
              <a:buNone/>
            </a:pPr>
            <a:r>
              <a:rPr b="1" i="0" lang="en-US" sz="2000" u="none" cap="none" strike="noStrike">
                <a:solidFill>
                  <a:srgbClr val="F4A223"/>
                </a:solidFill>
                <a:latin typeface="Trebuchet MS"/>
                <a:ea typeface="Trebuchet MS"/>
                <a:cs typeface="Trebuchet MS"/>
                <a:sym typeface="Trebuchet MS"/>
              </a:rPr>
              <a:t>03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1024128" y="310896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Smart, Adaptable Design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530352" y="3538728"/>
            <a:ext cx="3794760" cy="89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AI-powered detection + physical deterrence on an independent power source, attachable to any standard feeder, under $500.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4754880" y="2971800"/>
            <a:ext cx="4114800" cy="1600200"/>
          </a:xfrm>
          <a:prstGeom prst="rect">
            <a:avLst/>
          </a:prstGeom>
          <a:solidFill>
            <a:srgbClr val="1E3A1F"/>
          </a:solidFill>
          <a:ln cap="flat" cmpd="sng" w="12700">
            <a:solidFill>
              <a:srgbClr val="97BC62"/>
            </a:solidFill>
            <a:prstDash val="solid"/>
            <a:round/>
            <a:headEnd len="sm" w="sm" type="none"/>
            <a:tailEnd len="sm" w="sm" type="none"/>
          </a:ln>
          <a:effectLst>
            <a:outerShdw blurRad="127000" rotWithShape="0" algn="bl" dir="8100000" dist="38100">
              <a:srgbClr val="000000">
                <a:alpha val="2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6"/>
          <p:cNvSpPr/>
          <p:nvPr/>
        </p:nvSpPr>
        <p:spPr>
          <a:xfrm>
            <a:off x="4864608" y="3108960"/>
            <a:ext cx="5029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4A223"/>
              </a:buClr>
              <a:buSzPts val="2000"/>
              <a:buFont typeface="Trebuchet MS"/>
              <a:buNone/>
            </a:pPr>
            <a:r>
              <a:rPr b="1" i="0" lang="en-US" sz="2000" u="none" cap="none" strike="noStrike">
                <a:solidFill>
                  <a:srgbClr val="F4A223"/>
                </a:solidFill>
                <a:latin typeface="Trebuchet MS"/>
                <a:ea typeface="Trebuchet MS"/>
                <a:cs typeface="Trebuchet MS"/>
                <a:sym typeface="Trebuchet MS"/>
              </a:rPr>
              <a:t>04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5413248" y="310896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400"/>
              <a:buFont typeface="Trebuchet MS"/>
              <a:buNone/>
            </a:pPr>
            <a:r>
              <a:rPr b="1" i="0" lang="en-US" sz="1400" u="none" cap="none" strike="noStrike">
                <a:solidFill>
                  <a:srgbClr val="97BC62"/>
                </a:solidFill>
                <a:latin typeface="Trebuchet MS"/>
                <a:ea typeface="Trebuchet MS"/>
                <a:cs typeface="Trebuchet MS"/>
                <a:sym typeface="Trebuchet MS"/>
              </a:rPr>
              <a:t>Next Steps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6"/>
          <p:cNvSpPr/>
          <p:nvPr/>
        </p:nvSpPr>
        <p:spPr>
          <a:xfrm>
            <a:off x="4919472" y="3538728"/>
            <a:ext cx="3794760" cy="896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CCCC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CCCCC"/>
                </a:solidFill>
                <a:latin typeface="Calibri"/>
                <a:ea typeface="Calibri"/>
                <a:cs typeface="Calibri"/>
                <a:sym typeface="Calibri"/>
              </a:rPr>
              <a:t>Narrow deterrence mechanism (gate vs. shock), begin hardware prototyping, and start validation testing with live squirrel detection.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solidFill>
            <a:srgbClr val="2C5F2D"/>
          </a:solidFill>
          <a:ln cap="flat" cmpd="sng" w="12700">
            <a:solidFill>
              <a:srgbClr val="2C5F2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6"/>
          <p:cNvSpPr/>
          <p:nvPr/>
        </p:nvSpPr>
        <p:spPr>
          <a:xfrm>
            <a:off x="0" y="4846320"/>
            <a:ext cx="9144000" cy="2971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97BC62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97BC62"/>
                </a:solidFill>
                <a:latin typeface="Calibri"/>
                <a:ea typeface="Calibri"/>
                <a:cs typeface="Calibri"/>
                <a:sym typeface="Calibri"/>
              </a:rPr>
              <a:t>🐦 Questions?  |  Squirrely Bird Feeder Team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2026-02-23T18:35:50Z</dcterms:created>
  <dc:creator>PptxGenJS</dc:creator>
</cp:coreProperties>
</file>